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2" r:id="rId4"/>
    <p:sldId id="273" r:id="rId5"/>
    <p:sldId id="274" r:id="rId6"/>
    <p:sldId id="282" r:id="rId7"/>
    <p:sldId id="286" r:id="rId8"/>
    <p:sldId id="299" r:id="rId9"/>
    <p:sldId id="287" r:id="rId10"/>
    <p:sldId id="285" r:id="rId11"/>
    <p:sldId id="288" r:id="rId12"/>
    <p:sldId id="280" r:id="rId13"/>
    <p:sldId id="277" r:id="rId14"/>
    <p:sldId id="278" r:id="rId15"/>
    <p:sldId id="279" r:id="rId16"/>
    <p:sldId id="263" r:id="rId17"/>
    <p:sldId id="300" r:id="rId18"/>
    <p:sldId id="266" r:id="rId19"/>
    <p:sldId id="264" r:id="rId20"/>
    <p:sldId id="260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D2D2"/>
    <a:srgbClr val="0E614E"/>
    <a:srgbClr val="0E6146"/>
    <a:srgbClr val="13613D"/>
    <a:srgbClr val="256149"/>
    <a:srgbClr val="338262"/>
    <a:srgbClr val="4DC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5304"/>
  </p:normalViewPr>
  <p:slideViewPr>
    <p:cSldViewPr snapToGrid="0" snapToObjects="1">
      <p:cViewPr varScale="1">
        <p:scale>
          <a:sx n="94" d="100"/>
          <a:sy n="94" d="100"/>
        </p:scale>
        <p:origin x="48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1DC26F-D409-AD4B-9CFF-E02B36264770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2655B8-A27C-904E-AAE8-271611DD46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25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Killington and sugarbush similarity is .9709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2655B8-A27C-904E-AAE8-271611DD469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075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B28C-E261-CC47-AA6F-51E0967BFF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FBC75A-B15F-9940-B7C3-1AE2466D74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DF9C5-F498-8D45-BB09-D85BED457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4D656-88F2-7B48-B5B5-96A1DA749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0E1D4E-9047-FF49-9866-1E4993E6C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3174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7B98A-4C77-7E4E-888F-F66FD44A0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2D0AB8-FF8A-D442-90F9-922C36A231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FE3375-A2FB-BF48-A91D-3331FD272D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FA9E9A-9BF5-C14C-8D9C-88E60F42C5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FFA72-0FD7-2943-876F-2229C55BAE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64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410901F-459F-A644-ACC3-C6F8F9232E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56E815-B8A8-F547-BE14-FCB24DD615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240D1-0892-B546-A219-FABAF6C3F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4EFB-41BA-3E40-9762-251FD567B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107E2F-38A1-5743-9D00-7FD59E2B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14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C8BF-FEA9-7C4E-9BCF-6C7B3DB85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1435AF-2867-414C-9409-E3DF0955D0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6A40AA-0CDE-DE4A-9445-69B55167E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52ED33-20F1-3749-9A99-04206B15B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5981B-154D-0F45-BA71-F9EC481A7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582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AC204B-DFEE-EE4F-97E1-4FCF8E5F6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0CB0AA0-3C58-3C41-A35C-E387F85E5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0286E-8B26-C445-BF17-B756B38AEF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A7C63D-EDFF-7D4F-9D9B-66D0A1F6C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CF8BB-AB89-B642-B5B8-3E8433AAC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7072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9131F-7FDA-964A-BACC-B4616625C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154F0-FCD1-CD49-A68E-1A842708869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362CC8-0C25-4741-9B7D-4EBB805CB6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632A00C-DD57-8149-B12F-DB5875E9CE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D0DB3C-9C44-5948-9819-3270566EB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95EB5C-2227-B742-A338-1F0CAE651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36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6C487-C6FC-BD48-864C-9303F3BA54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1FF535-F932-324F-BE73-7102B1699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BCEA50-D7ED-4948-A100-DCE347AF4F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113AAD-1E5D-5A40-BD19-5155707454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03034F-A75C-054E-A883-9D0666C6679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82AFCD4-2D54-D349-9992-A49FB6B2B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8321E47-ED45-BE4A-828E-0600DE156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03F29A9-12A9-FA4D-BE38-81ECD57F8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9462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8075C1-F510-894E-BDF2-96619134A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739A97-0FC2-8D46-962B-2C3CCF762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745ADE-18C3-3848-A38F-E8153E087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F33624-FE6E-0E4F-B9DB-1DF6ADA6C7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70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8743A8-9F37-7545-9E65-514803E64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989540-C2BF-8C48-969A-B964638609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56E553-176B-B143-B0BA-66B5C9169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778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AC964-411F-6C45-9E21-EBAD75603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1EEA5-B76B-CF4B-A6F8-3DB5D1853E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A95AB5-CBBA-6641-A42E-996CB7914F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BBF770-22DF-6B4B-ACC5-40BCD91AD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047F3-F52D-714D-A586-2994373C5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E6BFE4-298B-6743-AD43-65667EB8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3646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9A9D9A-9B7B-AD4C-8F59-48EAA570A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1027E3-952B-F84B-992C-B26FB8DC1B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4CD7FF-2F77-8044-801F-08FD0AFC6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F574D4-C303-694C-8BB4-2A4E9EF8F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292F25-B70C-6A4B-8AEF-A7CDF5D5E7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89158E-3A12-E245-8128-E79563817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43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50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37F0D2E-BC3A-1740-ADF2-641A70D6D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505952-DC2C-1942-B047-E647F493E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112309-DDB7-A749-8221-2C09D6FB9D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121E-D93B-5C49-9880-619CADDBE23F}" type="datetimeFigureOut">
              <a:rPr lang="en-US" smtClean="0"/>
              <a:t>9/16/20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54B7E4-49F5-FD4A-8B90-0D5A364B90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667BE9-A28B-DE44-87A0-B89DAE3380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B459AB-E902-684F-BA29-6B2306513B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182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7" Type="http://schemas.openxmlformats.org/officeDocument/2006/relationships/image" Target="../media/image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9.tiff"/><Relationship Id="rId7" Type="http://schemas.openxmlformats.org/officeDocument/2006/relationships/image" Target="../media/image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10.tiff"/><Relationship Id="rId9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aintStrokes intensity="6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DEACC-548B-4740-A2DC-18FFC5D43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20836"/>
            <a:ext cx="9144000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chemeClr val="bg1"/>
                </a:solidFill>
              </a:rPr>
              <a:t>Ski Resort Recommender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CD368B5B-BD2F-884C-A9EC-52841B2DF7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72969"/>
            <a:ext cx="9144000" cy="165576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chemeClr val="bg1"/>
                </a:solidFill>
              </a:rPr>
              <a:t>Lucy  Allen</a:t>
            </a:r>
          </a:p>
        </p:txBody>
      </p:sp>
    </p:spTree>
    <p:extLst>
      <p:ext uri="{BB962C8B-B14F-4D97-AF65-F5344CB8AC3E}">
        <p14:creationId xmlns:p14="http://schemas.microsoft.com/office/powerpoint/2010/main" val="3590693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E2449-F284-444A-9E99-6127AEBE8F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587" r="17628" b="29546"/>
          <a:stretch/>
        </p:blipFill>
        <p:spPr>
          <a:xfrm>
            <a:off x="0" y="0"/>
            <a:ext cx="6199632" cy="340156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ED90F-C7FC-6645-873C-B4EE0A309E86}"/>
              </a:ext>
            </a:extLst>
          </p:cNvPr>
          <p:cNvSpPr txBox="1"/>
          <p:nvPr/>
        </p:nvSpPr>
        <p:spPr>
          <a:xfrm>
            <a:off x="6419085" y="256032"/>
            <a:ext cx="270662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Skiable Terrain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234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24%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36% Intermediate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40% Hard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C58D4-113A-0A48-9AB3-7305A3632833}"/>
              </a:ext>
            </a:extLst>
          </p:cNvPr>
          <p:cNvSpPr txBox="1"/>
          <p:nvPr/>
        </p:nvSpPr>
        <p:spPr>
          <a:xfrm>
            <a:off x="9345164" y="274320"/>
            <a:ext cx="270662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Big Sky: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Skiable Terrain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22%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28% Intermediate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50%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994ED-2F9F-4445-B20A-C405F04ABB7B}"/>
              </a:ext>
            </a:extLst>
          </p:cNvPr>
          <p:cNvSpPr txBox="1"/>
          <p:nvPr/>
        </p:nvSpPr>
        <p:spPr>
          <a:xfrm>
            <a:off x="1453895" y="1779756"/>
            <a:ext cx="56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ple Braille Pinpoint 8 Dot" pitchFamily="2" charset="0"/>
              </a:rPr>
              <a:t>Vail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9400E-592C-6843-B891-D50A63254DA1}"/>
              </a:ext>
            </a:extLst>
          </p:cNvPr>
          <p:cNvSpPr txBox="1"/>
          <p:nvPr/>
        </p:nvSpPr>
        <p:spPr>
          <a:xfrm>
            <a:off x="755904" y="857320"/>
            <a:ext cx="98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ple Braille Pinpoint 8 Dot" pitchFamily="2" charset="0"/>
              </a:rPr>
              <a:t>Big Sky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4DF4FB-4586-194F-ADC5-8C9C036143F7}"/>
              </a:ext>
            </a:extLst>
          </p:cNvPr>
          <p:cNvSpPr txBox="1"/>
          <p:nvPr/>
        </p:nvSpPr>
        <p:spPr>
          <a:xfrm>
            <a:off x="6419085" y="2780240"/>
            <a:ext cx="56327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Distance: 3.34</a:t>
            </a:r>
          </a:p>
        </p:txBody>
      </p:sp>
    </p:spTree>
    <p:extLst>
      <p:ext uri="{BB962C8B-B14F-4D97-AF65-F5344CB8AC3E}">
        <p14:creationId xmlns:p14="http://schemas.microsoft.com/office/powerpoint/2010/main" val="219144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D2D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29E2449-F284-444A-9E99-6127AEBE8F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10587" r="17628" b="29546"/>
          <a:stretch/>
        </p:blipFill>
        <p:spPr>
          <a:xfrm>
            <a:off x="0" y="0"/>
            <a:ext cx="6199632" cy="34015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FEE029-AB6C-8D4B-BAD1-A30209A40F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587" r="17628" b="28585"/>
          <a:stretch/>
        </p:blipFill>
        <p:spPr>
          <a:xfrm>
            <a:off x="0" y="3401568"/>
            <a:ext cx="6199632" cy="345643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7DED90F-C7FC-6645-873C-B4EE0A309E86}"/>
              </a:ext>
            </a:extLst>
          </p:cNvPr>
          <p:cNvSpPr txBox="1"/>
          <p:nvPr/>
        </p:nvSpPr>
        <p:spPr>
          <a:xfrm>
            <a:off x="6419085" y="256032"/>
            <a:ext cx="2706626" cy="2308324"/>
          </a:xfrm>
          <a:prstGeom prst="rect">
            <a:avLst/>
          </a:prstGeom>
          <a:noFill/>
          <a:ln>
            <a:solidFill>
              <a:schemeClr val="tx2">
                <a:lumMod val="75000"/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Skiable Terrain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234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Difficulty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24%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36% Intermediate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40% Hard</a:t>
            </a:r>
          </a:p>
          <a:p>
            <a:pPr lvl="1"/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DCC58D4-113A-0A48-9AB3-7305A3632833}"/>
              </a:ext>
            </a:extLst>
          </p:cNvPr>
          <p:cNvSpPr txBox="1"/>
          <p:nvPr/>
        </p:nvSpPr>
        <p:spPr>
          <a:xfrm>
            <a:off x="9345164" y="274320"/>
            <a:ext cx="2706626" cy="2308324"/>
          </a:xfrm>
          <a:prstGeom prst="rect">
            <a:avLst/>
          </a:prstGeom>
          <a:noFill/>
          <a:ln>
            <a:solidFill>
              <a:schemeClr val="tx2">
                <a:lumMod val="75000"/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Big Sky: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Skiable Terrain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250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Difficulty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22%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28% Intermediate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50% Hard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9669F71-4936-0E4A-AD50-116BFE677799}"/>
              </a:ext>
            </a:extLst>
          </p:cNvPr>
          <p:cNvSpPr txBox="1"/>
          <p:nvPr/>
        </p:nvSpPr>
        <p:spPr>
          <a:xfrm>
            <a:off x="6419085" y="3652456"/>
            <a:ext cx="2706625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Vail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976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24%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36% Intermediate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40% Hard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1852E7-9389-7243-8EEA-C8D137B3E322}"/>
              </a:ext>
            </a:extLst>
          </p:cNvPr>
          <p:cNvSpPr txBox="1"/>
          <p:nvPr/>
        </p:nvSpPr>
        <p:spPr>
          <a:xfrm>
            <a:off x="9345163" y="3652456"/>
            <a:ext cx="270662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/>
              <a:t>Killington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Vertical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938 km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Difficulty Level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17% Easy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40% Intermediate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43% Hard</a:t>
            </a:r>
          </a:p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E994ED-2F9F-4445-B20A-C405F04ABB7B}"/>
              </a:ext>
            </a:extLst>
          </p:cNvPr>
          <p:cNvSpPr txBox="1"/>
          <p:nvPr/>
        </p:nvSpPr>
        <p:spPr>
          <a:xfrm>
            <a:off x="1453895" y="1779756"/>
            <a:ext cx="56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 Braille Pinpoint 8 Dot" pitchFamily="2" charset="0"/>
              </a:rPr>
              <a:t>Vail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59400E-592C-6843-B891-D50A63254DA1}"/>
              </a:ext>
            </a:extLst>
          </p:cNvPr>
          <p:cNvSpPr txBox="1"/>
          <p:nvPr/>
        </p:nvSpPr>
        <p:spPr>
          <a:xfrm>
            <a:off x="755904" y="857320"/>
            <a:ext cx="9814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Apple Braille Pinpoint 8 Dot" pitchFamily="2" charset="0"/>
              </a:rPr>
              <a:t>Big Sky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A32B65-11EE-C349-8EF0-7BF6C11DA739}"/>
              </a:ext>
            </a:extLst>
          </p:cNvPr>
          <p:cNvSpPr txBox="1"/>
          <p:nvPr/>
        </p:nvSpPr>
        <p:spPr>
          <a:xfrm>
            <a:off x="4402836" y="4575786"/>
            <a:ext cx="123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ple Braille Pinpoint 8 Dot" pitchFamily="2" charset="0"/>
              </a:rPr>
              <a:t>Killington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DE955BD-5463-F543-8B46-0E4BF509DEA8}"/>
              </a:ext>
            </a:extLst>
          </p:cNvPr>
          <p:cNvSpPr txBox="1"/>
          <p:nvPr/>
        </p:nvSpPr>
        <p:spPr>
          <a:xfrm>
            <a:off x="1453895" y="5181324"/>
            <a:ext cx="566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pple Braille Pinpoint 8 Dot" pitchFamily="2" charset="0"/>
              </a:rPr>
              <a:t>Vail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80021B-AF81-9A4A-B462-CF4D12005D6F}"/>
              </a:ext>
            </a:extLst>
          </p:cNvPr>
          <p:cNvSpPr txBox="1"/>
          <p:nvPr/>
        </p:nvSpPr>
        <p:spPr>
          <a:xfrm>
            <a:off x="6419085" y="2780240"/>
            <a:ext cx="5632705" cy="369332"/>
          </a:xfrm>
          <a:prstGeom prst="rect">
            <a:avLst/>
          </a:prstGeom>
          <a:noFill/>
          <a:ln>
            <a:solidFill>
              <a:schemeClr val="tx2">
                <a:lumMod val="75000"/>
                <a:alpha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Distance: 3.34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08771F4-3034-1C43-A040-B9CC79510D55}"/>
              </a:ext>
            </a:extLst>
          </p:cNvPr>
          <p:cNvSpPr txBox="1"/>
          <p:nvPr/>
        </p:nvSpPr>
        <p:spPr>
          <a:xfrm>
            <a:off x="6419084" y="6094332"/>
            <a:ext cx="5632705" cy="369332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Distance: 6.35</a:t>
            </a:r>
          </a:p>
        </p:txBody>
      </p:sp>
    </p:spTree>
    <p:extLst>
      <p:ext uri="{BB962C8B-B14F-4D97-AF65-F5344CB8AC3E}">
        <p14:creationId xmlns:p14="http://schemas.microsoft.com/office/powerpoint/2010/main" val="679979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416BF4-D97B-2F45-A750-28371D20D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8160" y="0"/>
            <a:ext cx="7975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658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AB16DF2-67F3-F34E-98C5-1F9D0603E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7840" y="0"/>
            <a:ext cx="61163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33197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11DD8-F29D-454A-97AB-CE5126363F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2364" y="0"/>
            <a:ext cx="610727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06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0-09-11 at 4.50.34 PM.mov">
            <a:hlinkClick r:id="" action="ppaction://media"/>
            <a:extLst>
              <a:ext uri="{FF2B5EF4-FFF2-40B4-BE49-F238E27FC236}">
                <a16:creationId xmlns:a16="http://schemas.microsoft.com/office/drawing/2014/main" id="{22F8CCA9-E9E9-8B42-8505-97D416D767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8788" y="0"/>
            <a:ext cx="87344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497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2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A475-5221-3B4A-B9DA-D740D210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42A2-CD85-B24B-95B2-DF8C895D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Week Trips</a:t>
            </a:r>
          </a:p>
          <a:p>
            <a:pPr lvl="1"/>
            <a:r>
              <a:rPr lang="en-US" sz="3000" dirty="0">
                <a:solidFill>
                  <a:schemeClr val="tx2">
                    <a:lumMod val="75000"/>
                  </a:schemeClr>
                </a:solidFill>
              </a:rPr>
              <a:t>I should plan my next trip out west to: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Park City</a:t>
            </a:r>
          </a:p>
          <a:p>
            <a:pPr lvl="2"/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Breckenridge</a:t>
            </a:r>
          </a:p>
        </p:txBody>
      </p:sp>
    </p:spTree>
    <p:extLst>
      <p:ext uri="{BB962C8B-B14F-4D97-AF65-F5344CB8AC3E}">
        <p14:creationId xmlns:p14="http://schemas.microsoft.com/office/powerpoint/2010/main" val="3202421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EA475-5221-3B4A-B9DA-D740D210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142A2-CD85-B24B-95B2-DF8C895DA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32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Week Trips</a:t>
            </a:r>
          </a:p>
          <a:p>
            <a:pPr lvl="1"/>
            <a:r>
              <a:rPr lang="en-US" sz="30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I should plan my next trip out west to:</a:t>
            </a:r>
          </a:p>
          <a:p>
            <a:pPr lvl="2"/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Park City</a:t>
            </a:r>
          </a:p>
          <a:p>
            <a:pPr lvl="2"/>
            <a:r>
              <a:rPr lang="en-US" sz="28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Breckenridge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Weekend Trips</a:t>
            </a: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Day Trips</a:t>
            </a:r>
            <a:endParaRPr lang="en-US" sz="2600" dirty="0">
              <a:solidFill>
                <a:schemeClr val="tx2">
                  <a:lumMod val="75000"/>
                </a:schemeClr>
              </a:solidFill>
            </a:endParaRPr>
          </a:p>
          <a:p>
            <a:pPr marL="457200" lvl="1" indent="0">
              <a:buNone/>
            </a:pPr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6DC023-86E1-EF44-BDB3-E5C8F89A26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417"/>
          <a:stretch/>
        </p:blipFill>
        <p:spPr>
          <a:xfrm>
            <a:off x="5745480" y="3386824"/>
            <a:ext cx="5608320" cy="2790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715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artisticPaintStrokes intensity="6"/>
                    </a14:imgEffect>
                  </a14:imgLayer>
                </a14:imgProps>
              </a:ext>
            </a:extLst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BADDF-1FEB-E243-9297-07ECB19690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4357" y="1133200"/>
            <a:ext cx="9144000" cy="2387600"/>
          </a:xfrm>
        </p:spPr>
        <p:txBody>
          <a:bodyPr>
            <a:normAutofit/>
          </a:bodyPr>
          <a:lstStyle/>
          <a:p>
            <a:r>
              <a:rPr lang="en-US" sz="7000" dirty="0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4A7A42-0A38-1B47-95CD-3BE6263280FE}"/>
              </a:ext>
            </a:extLst>
          </p:cNvPr>
          <p:cNvSpPr txBox="1"/>
          <p:nvPr/>
        </p:nvSpPr>
        <p:spPr>
          <a:xfrm>
            <a:off x="4773168" y="4535424"/>
            <a:ext cx="716889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Lucy Allen</a:t>
            </a:r>
          </a:p>
          <a:p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lallen@colgate.edu</a:t>
            </a:r>
          </a:p>
          <a:p>
            <a:r>
              <a:rPr lang="en-US" sz="3200" dirty="0" err="1">
                <a:solidFill>
                  <a:schemeClr val="tx2">
                    <a:lumMod val="50000"/>
                  </a:schemeClr>
                </a:solidFill>
              </a:rPr>
              <a:t>www.linkedin.com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/lucy-allen-450a26112</a:t>
            </a:r>
          </a:p>
          <a:p>
            <a:r>
              <a:rPr lang="en-US" sz="3200" dirty="0" err="1">
                <a:solidFill>
                  <a:schemeClr val="tx2">
                    <a:lumMod val="50000"/>
                  </a:schemeClr>
                </a:solidFill>
              </a:rPr>
              <a:t>www.github.com</a:t>
            </a:r>
            <a:r>
              <a:rPr lang="en-US" sz="3200" dirty="0">
                <a:solidFill>
                  <a:schemeClr val="tx2">
                    <a:lumMod val="50000"/>
                  </a:schemeClr>
                </a:solidFill>
              </a:rPr>
              <a:t>/</a:t>
            </a:r>
            <a:r>
              <a:rPr lang="en-US" sz="3200" dirty="0" err="1">
                <a:solidFill>
                  <a:schemeClr val="tx2">
                    <a:lumMod val="50000"/>
                  </a:schemeClr>
                </a:solidFill>
              </a:rPr>
              <a:t>lucy-allen</a:t>
            </a:r>
            <a:endParaRPr lang="en-US" sz="32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34CD4A-5A6A-CF49-B2C7-A7E649E2487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34" t="11673" r="5650"/>
          <a:stretch/>
        </p:blipFill>
        <p:spPr>
          <a:xfrm>
            <a:off x="1504357" y="4018393"/>
            <a:ext cx="2871216" cy="2579134"/>
          </a:xfrm>
          <a:prstGeom prst="roundRect">
            <a:avLst/>
          </a:prstGeom>
        </p:spPr>
      </p:pic>
    </p:spTree>
    <p:extLst>
      <p:ext uri="{BB962C8B-B14F-4D97-AF65-F5344CB8AC3E}">
        <p14:creationId xmlns:p14="http://schemas.microsoft.com/office/powerpoint/2010/main" val="26010319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23D68-2E5E-A545-A4AF-781CAC3C6E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E5B106-377D-E344-82E5-AC60AE565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More Tableau Vis</a:t>
            </a:r>
          </a:p>
        </p:txBody>
      </p:sp>
    </p:spTree>
    <p:extLst>
      <p:ext uri="{BB962C8B-B14F-4D97-AF65-F5344CB8AC3E}">
        <p14:creationId xmlns:p14="http://schemas.microsoft.com/office/powerpoint/2010/main" val="6686191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707081-AD51-BD43-B979-C724F26A3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Motivation</a:t>
            </a:r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0F9917B-DEBD-364C-9EB8-F163EC50D7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379720" cy="4351338"/>
          </a:xfrm>
        </p:spPr>
        <p:txBody>
          <a:bodyPr/>
          <a:lstStyle/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How can I use data to determine where I should ski next?</a:t>
            </a:r>
          </a:p>
          <a:p>
            <a:endParaRPr lang="en-US" sz="3200" dirty="0">
              <a:solidFill>
                <a:schemeClr val="tx2">
                  <a:lumMod val="75000"/>
                </a:schemeClr>
              </a:solidFill>
            </a:endParaRPr>
          </a:p>
          <a:p>
            <a:r>
              <a:rPr lang="en-US" sz="3200" dirty="0">
                <a:solidFill>
                  <a:schemeClr val="tx2">
                    <a:lumMod val="75000"/>
                  </a:schemeClr>
                </a:solidFill>
              </a:rPr>
              <a:t>Which resorts are most similar to the ones I’ve been to before?</a:t>
            </a:r>
          </a:p>
          <a:p>
            <a:endParaRPr lang="en-US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E3FFB6-D81A-EC49-A580-E30C713F6F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2230" y="1373581"/>
            <a:ext cx="3941570" cy="5255425"/>
          </a:xfrm>
          <a:prstGeom prst="roundRect">
            <a:avLst/>
          </a:prstGeom>
          <a:ln w="25400"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8470305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2020-09-10 at 3.32.27 PM.mov">
            <a:hlinkClick r:id="" action="ppaction://media"/>
            <a:extLst>
              <a:ext uri="{FF2B5EF4-FFF2-40B4-BE49-F238E27FC236}">
                <a16:creationId xmlns:a16="http://schemas.microsoft.com/office/drawing/2014/main" id="{DEE88C0A-7489-314A-89A4-CE51F42E08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4363" y="0"/>
            <a:ext cx="10961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2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65AF-FA25-EC42-9573-DB0CC39D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228717-1EA7-A34A-834F-8FFF22B23755}"/>
              </a:ext>
            </a:extLst>
          </p:cNvPr>
          <p:cNvSpPr/>
          <p:nvPr/>
        </p:nvSpPr>
        <p:spPr>
          <a:xfrm>
            <a:off x="838200" y="1690688"/>
            <a:ext cx="3031067" cy="250613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Acquisition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68D083-EC17-594F-9D12-997F301AE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777" y="5195982"/>
            <a:ext cx="1540933" cy="1540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27A09-1E6A-784F-812B-75C8A2447A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594" y="4038603"/>
            <a:ext cx="3064278" cy="13155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00E7B-E25C-314B-A713-9F9AFB1BF9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1732" y="5609170"/>
            <a:ext cx="1180595" cy="93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654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65AF-FA25-EC42-9573-DB0CC39D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596D69-7609-AC42-A33B-A5CF0524800C}"/>
              </a:ext>
            </a:extLst>
          </p:cNvPr>
          <p:cNvSpPr/>
          <p:nvPr/>
        </p:nvSpPr>
        <p:spPr>
          <a:xfrm>
            <a:off x="4580466" y="1690688"/>
            <a:ext cx="3031067" cy="250613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Cleaning and Modeling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228717-1EA7-A34A-834F-8FFF22B23755}"/>
              </a:ext>
            </a:extLst>
          </p:cNvPr>
          <p:cNvSpPr/>
          <p:nvPr/>
        </p:nvSpPr>
        <p:spPr>
          <a:xfrm>
            <a:off x="838200" y="1690688"/>
            <a:ext cx="3031067" cy="250613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Acquisition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B2593F0-5048-9349-8ECB-73B5879DA450}"/>
              </a:ext>
            </a:extLst>
          </p:cNvPr>
          <p:cNvSpPr/>
          <p:nvPr/>
        </p:nvSpPr>
        <p:spPr>
          <a:xfrm>
            <a:off x="4032251" y="2728866"/>
            <a:ext cx="380999" cy="4572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068D083-EC17-594F-9D12-997F301AE51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851777" y="5195982"/>
            <a:ext cx="1540933" cy="1540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27A09-1E6A-784F-812B-75C8A2447A8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821594" y="4038603"/>
            <a:ext cx="3064278" cy="13155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00E7B-E25C-314B-A713-9F9AFB1BF97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2591732" y="5609170"/>
            <a:ext cx="1180595" cy="9355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A03B8D-234E-044F-8613-28D0B56DA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0783" y="4404580"/>
            <a:ext cx="1770429" cy="950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5C9D38-7CD4-4543-B952-AFE114C51F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4071" y="5563253"/>
            <a:ext cx="2863851" cy="9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1774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365AF-FA25-EC42-9573-DB0CC39DB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tx2">
                    <a:lumMod val="75000"/>
                  </a:schemeClr>
                </a:solidFill>
              </a:rPr>
              <a:t>Methodology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1596D69-7609-AC42-A33B-A5CF0524800C}"/>
              </a:ext>
            </a:extLst>
          </p:cNvPr>
          <p:cNvSpPr/>
          <p:nvPr/>
        </p:nvSpPr>
        <p:spPr>
          <a:xfrm>
            <a:off x="4580466" y="1690688"/>
            <a:ext cx="3031067" cy="250613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Cleaning and Modeling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6228717-1EA7-A34A-834F-8FFF22B23755}"/>
              </a:ext>
            </a:extLst>
          </p:cNvPr>
          <p:cNvSpPr/>
          <p:nvPr/>
        </p:nvSpPr>
        <p:spPr>
          <a:xfrm>
            <a:off x="838200" y="1690688"/>
            <a:ext cx="3031067" cy="2506133"/>
          </a:xfrm>
          <a:prstGeom prst="round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Acquisition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EFE704F-4461-6E47-A604-FECB8410AD8E}"/>
              </a:ext>
            </a:extLst>
          </p:cNvPr>
          <p:cNvSpPr/>
          <p:nvPr/>
        </p:nvSpPr>
        <p:spPr>
          <a:xfrm>
            <a:off x="8322733" y="1690688"/>
            <a:ext cx="3031067" cy="2506133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Data Visualization</a:t>
            </a:r>
          </a:p>
        </p:txBody>
      </p:sp>
      <p:sp>
        <p:nvSpPr>
          <p:cNvPr id="13" name="Right Arrow 12">
            <a:extLst>
              <a:ext uri="{FF2B5EF4-FFF2-40B4-BE49-F238E27FC236}">
                <a16:creationId xmlns:a16="http://schemas.microsoft.com/office/drawing/2014/main" id="{DB2593F0-5048-9349-8ECB-73B5879DA450}"/>
              </a:ext>
            </a:extLst>
          </p:cNvPr>
          <p:cNvSpPr/>
          <p:nvPr/>
        </p:nvSpPr>
        <p:spPr>
          <a:xfrm>
            <a:off x="4032251" y="2728866"/>
            <a:ext cx="380999" cy="457200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D12DFB30-7F7E-3142-9F10-EFB988D0937E}"/>
              </a:ext>
            </a:extLst>
          </p:cNvPr>
          <p:cNvSpPr/>
          <p:nvPr/>
        </p:nvSpPr>
        <p:spPr>
          <a:xfrm>
            <a:off x="7776633" y="2715154"/>
            <a:ext cx="380999" cy="457200"/>
          </a:xfrm>
          <a:prstGeom prst="rightArrow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28EBEE-4F63-9641-940D-04CFC46AF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916" y="4404580"/>
            <a:ext cx="4076699" cy="85446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4D19A4B-F4F0-004B-9DBB-5A2D57145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9666" y="4880037"/>
            <a:ext cx="3128828" cy="18712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068D083-EC17-594F-9D12-997F301AE51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50000"/>
          </a:blip>
          <a:stretch>
            <a:fillRect/>
          </a:stretch>
        </p:blipFill>
        <p:spPr>
          <a:xfrm>
            <a:off x="851777" y="5195982"/>
            <a:ext cx="1540933" cy="15409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3E27A09-1E6A-784F-812B-75C8A2447A8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</a:blip>
          <a:stretch>
            <a:fillRect/>
          </a:stretch>
        </p:blipFill>
        <p:spPr>
          <a:xfrm>
            <a:off x="821594" y="4038603"/>
            <a:ext cx="3064278" cy="131559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E00E7B-E25C-314B-A713-9F9AFB1BF972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</a:blip>
          <a:stretch>
            <a:fillRect/>
          </a:stretch>
        </p:blipFill>
        <p:spPr>
          <a:xfrm>
            <a:off x="2591732" y="5609170"/>
            <a:ext cx="1180595" cy="93556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A03B8D-234E-044F-8613-28D0B56DAC56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50000"/>
          </a:blip>
          <a:stretch>
            <a:fillRect/>
          </a:stretch>
        </p:blipFill>
        <p:spPr>
          <a:xfrm>
            <a:off x="5210783" y="4404580"/>
            <a:ext cx="1770429" cy="95091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A5C9D38-7CD4-4543-B952-AFE114C51FC3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664071" y="5563253"/>
            <a:ext cx="2863851" cy="9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81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29947-7DD8-FA4D-BDAC-685977020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1" b="4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DE8F6-0A22-E545-BC32-7521AA9F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66" y="3547872"/>
            <a:ext cx="3109834" cy="33101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285355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29947-7DD8-FA4D-BDAC-685977020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1" b="4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DE8F6-0A22-E545-BC32-7521AA9F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66" y="3547872"/>
            <a:ext cx="3109834" cy="33101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80A5837-F6FE-0B4D-9D13-4BC2A0CB76F2}"/>
              </a:ext>
            </a:extLst>
          </p:cNvPr>
          <p:cNvSpPr/>
          <p:nvPr/>
        </p:nvSpPr>
        <p:spPr>
          <a:xfrm>
            <a:off x="2724912" y="2834640"/>
            <a:ext cx="1243584" cy="932688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75918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29947-7DD8-FA4D-BDAC-685977020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1" b="4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DE8F6-0A22-E545-BC32-7521AA9F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66" y="3547872"/>
            <a:ext cx="3109834" cy="33101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D327057D-47AC-0A45-B6E4-13DF731696A8}"/>
              </a:ext>
            </a:extLst>
          </p:cNvPr>
          <p:cNvSpPr/>
          <p:nvPr/>
        </p:nvSpPr>
        <p:spPr>
          <a:xfrm>
            <a:off x="0" y="2578608"/>
            <a:ext cx="1792224" cy="2157984"/>
          </a:xfrm>
          <a:custGeom>
            <a:avLst/>
            <a:gdLst>
              <a:gd name="connsiteX0" fmla="*/ 0 w 1792224"/>
              <a:gd name="connsiteY0" fmla="*/ 0 h 2157984"/>
              <a:gd name="connsiteX1" fmla="*/ 731520 w 1792224"/>
              <a:gd name="connsiteY1" fmla="*/ 18288 h 2157984"/>
              <a:gd name="connsiteX2" fmla="*/ 731520 w 1792224"/>
              <a:gd name="connsiteY2" fmla="*/ 694944 h 2157984"/>
              <a:gd name="connsiteX3" fmla="*/ 1792224 w 1792224"/>
              <a:gd name="connsiteY3" fmla="*/ 1719072 h 2157984"/>
              <a:gd name="connsiteX4" fmla="*/ 1700784 w 1792224"/>
              <a:gd name="connsiteY4" fmla="*/ 2139696 h 2157984"/>
              <a:gd name="connsiteX5" fmla="*/ 1243584 w 1792224"/>
              <a:gd name="connsiteY5" fmla="*/ 2157984 h 2157984"/>
              <a:gd name="connsiteX6" fmla="*/ 694944 w 1792224"/>
              <a:gd name="connsiteY6" fmla="*/ 1792224 h 2157984"/>
              <a:gd name="connsiteX7" fmla="*/ 36576 w 1792224"/>
              <a:gd name="connsiteY7" fmla="*/ 713232 h 2157984"/>
              <a:gd name="connsiteX8" fmla="*/ 0 w 1792224"/>
              <a:gd name="connsiteY8" fmla="*/ 438912 h 2157984"/>
              <a:gd name="connsiteX9" fmla="*/ 0 w 1792224"/>
              <a:gd name="connsiteY9" fmla="*/ 0 h 2157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92224" h="2157984">
                <a:moveTo>
                  <a:pt x="0" y="0"/>
                </a:moveTo>
                <a:lnTo>
                  <a:pt x="731520" y="18288"/>
                </a:lnTo>
                <a:lnTo>
                  <a:pt x="731520" y="694944"/>
                </a:lnTo>
                <a:lnTo>
                  <a:pt x="1792224" y="1719072"/>
                </a:lnTo>
                <a:lnTo>
                  <a:pt x="1700784" y="2139696"/>
                </a:lnTo>
                <a:lnTo>
                  <a:pt x="1243584" y="2157984"/>
                </a:lnTo>
                <a:lnTo>
                  <a:pt x="694944" y="1792224"/>
                </a:lnTo>
                <a:lnTo>
                  <a:pt x="36576" y="713232"/>
                </a:lnTo>
                <a:lnTo>
                  <a:pt x="0" y="438912"/>
                </a:lnTo>
                <a:lnTo>
                  <a:pt x="0" y="0"/>
                </a:lnTo>
                <a:close/>
              </a:path>
            </a:pathLst>
          </a:cu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12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A829947-7DD8-FA4D-BDAC-685977020D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571" b="40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BDE8F6-0A22-E545-BC32-7521AA9FC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82166" y="3547872"/>
            <a:ext cx="3109834" cy="3310128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713232C-06C8-6648-8F60-FC9015720EE5}"/>
              </a:ext>
            </a:extLst>
          </p:cNvPr>
          <p:cNvSpPr/>
          <p:nvPr/>
        </p:nvSpPr>
        <p:spPr>
          <a:xfrm>
            <a:off x="9082166" y="1792224"/>
            <a:ext cx="537322" cy="658368"/>
          </a:xfrm>
          <a:prstGeom prst="rect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25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6707</TotalTime>
  <Words>240</Words>
  <Application>Microsoft Macintosh PowerPoint</Application>
  <PresentationFormat>Widescreen</PresentationFormat>
  <Paragraphs>88</Paragraphs>
  <Slides>20</Slides>
  <Notes>1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Apple Braille Pinpoint 8 Dot</vt:lpstr>
      <vt:lpstr>Arial</vt:lpstr>
      <vt:lpstr>Calibri</vt:lpstr>
      <vt:lpstr>Calibri Light</vt:lpstr>
      <vt:lpstr>Office Theme</vt:lpstr>
      <vt:lpstr>Ski Resort Recommender</vt:lpstr>
      <vt:lpstr>Motivation</vt:lpstr>
      <vt:lpstr>Methodology</vt:lpstr>
      <vt:lpstr>Methodology</vt:lpstr>
      <vt:lpstr>Methodology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Conclusion</vt:lpstr>
      <vt:lpstr>Thank You!</vt:lpstr>
      <vt:lpstr>Appendix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Ski Resort Recommender</dc:title>
  <dc:creator>Microsoft Office User</dc:creator>
  <cp:lastModifiedBy>Microsoft Office User</cp:lastModifiedBy>
  <cp:revision>50</cp:revision>
  <dcterms:created xsi:type="dcterms:W3CDTF">2020-09-09T21:07:45Z</dcterms:created>
  <dcterms:modified xsi:type="dcterms:W3CDTF">2020-09-16T22:42:44Z</dcterms:modified>
</cp:coreProperties>
</file>